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9"/>
  </p:notesMasterIdLst>
  <p:sldIdLst>
    <p:sldId id="267" r:id="rId2"/>
    <p:sldId id="269" r:id="rId3"/>
    <p:sldId id="265" r:id="rId4"/>
    <p:sldId id="270" r:id="rId5"/>
    <p:sldId id="262" r:id="rId6"/>
    <p:sldId id="259" r:id="rId7"/>
    <p:sldId id="258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038" y="-7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A754B-6300-4804-AD47-59CEB2DF3139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549A-8D6A-4E85-A981-8795CF429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549A-8D6A-4E85-A981-8795CF4297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549A-8D6A-4E85-A981-8795CF4297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549A-8D6A-4E85-A981-8795CF4297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FC7A67-8F43-45CE-9E7B-DEA1E69E0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4EFB10-02B0-40D9-913A-75A71F4A3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059EB8-847C-4B03-BABB-D204231F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8DCE6A-2BCA-4786-8B22-FC6C820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C13ABD-1106-4065-91C1-325D51E9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04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48438C-EF41-434D-9971-D3352749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8C0F1C-A737-4479-9B3A-AA261A5B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A1842B-52D0-408A-81B3-3016FAD9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DA55F2-7E3A-4143-AA44-EA982566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E27F52-49F6-427B-A9D5-ED920BF2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74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5540E0-6DFE-496A-8FB4-60FC170EE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6DEC94-0F76-4BAC-9436-6796396C2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FE4EA7-0215-472E-9DFF-ACCEDC9B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47D052-7FCF-4B99-87F0-DB1FCB42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D12A3A-396B-44B3-9965-E98DA570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36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C2FF79-CB73-4B23-92CC-E063B6C6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9632A7-4C93-46C8-8D72-00541759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F72A7-D502-4964-BDF2-2878E3D2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D1F2DA-B4E0-4A27-8347-BD458A53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3C6BBC-2D74-4E55-B76B-D85AB23A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00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2F5D73-3908-4C6A-98F9-2AA9186F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929C89-0466-4627-A024-807A09FB1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718C3B-F542-4DBE-A05F-612C6B7C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C3E85D-BFCB-4938-84FE-D1D800FF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258D49-576D-45E4-A96B-BD6082C4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37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041EAF-F4C9-4FDD-A2D9-A2780B26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27BE6B-278C-43F7-BF13-96D231638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4D8EAA-5476-42C9-B82E-E1C1739A7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7C4CA-8B86-4BA1-9B6B-9D14FF84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5C0674-B33A-490B-94BC-FFABECC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6F953A-FB5C-4146-8FB9-E3E21D07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559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C19297-604A-454B-A043-273189F4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FCD9B9-99C4-4833-8C68-3228E896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E34056-A7E8-4FF2-A78E-B12EDB44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40EA5B8-8E1C-444C-AE37-CC8D2596E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115AF2-9473-4014-B09E-08F7D5148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B8ABE65-26CD-4B0A-AE20-C5772CDA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18BCFC7-51E6-493B-97FE-A0212F2E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0D37DF-7140-4819-A4CF-37AFC442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04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6CAD1C-52FB-4025-A5DB-568D34C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9907AC-9493-4119-95D1-3D7BF898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056E59B-95D1-4187-B355-715521B1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F84ADBD-DAE2-4573-A4CC-3C7A2D8C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79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391F5E-8B61-4C1F-8ADB-DFEA9A04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EBA340-6A4A-4F38-98BF-814C73EE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58CEAD2-7A99-4F0C-AFE3-F889FD0C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37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3BBAA8-A934-4995-92A9-B6CCEF4C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B67116-DDAF-4551-86C7-525F46FA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9344301-EF99-4532-8AFB-5EFD9BE90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5E2FD-DFFF-4B11-8A20-522C4AF0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04C472-222C-4937-B977-C7DC823C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3F0278-259B-47A5-AA8A-DDFE3CB8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128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8F24E1-B495-429E-BBE9-0642F9ED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7711863-3EB0-4FC0-A375-149E089FC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61BF157-DD9D-43BD-8B75-87E8A339B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0FF59E-E451-4D7A-B7CF-A4314724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E97BF5-1BED-4E5A-B679-182DB045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2ACD0-4750-4C0A-8682-4CF3EA09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38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AEF8D9-9BAB-4DAB-B351-1BD5922C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1A346A-DBF1-479A-9278-A37CC4AA5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40E171-65F7-4DAC-BCE3-68381C630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5F34-CD77-497B-934A-51762971B6EC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51B634-61FF-4624-BC09-B963F2B5C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1733A4-36EE-4771-9AD3-51EF22C4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715C-8A45-49F1-AFC8-A70DB0EBF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39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308" y="583786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ХАНТЫ-МАНСИЙСКОГО АВТОНОМНОГО ОКРУГА-ЮГРЫ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ОКРУГ ГОРОД  ПЫТЬ-ЯХ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4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2010" y="2830286"/>
            <a:ext cx="8543925" cy="16110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читательской грамотности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химии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.znanio.ru/d5af0e/21/3b/a831c96fba0b42f167a6afa5ac5285b965.jpg"/>
          <p:cNvPicPr>
            <a:picLocks noChangeAspect="1" noChangeArrowheads="1"/>
          </p:cNvPicPr>
          <p:nvPr/>
        </p:nvPicPr>
        <p:blipFill>
          <a:blip r:embed="rId2"/>
          <a:srcRect l="74178" t="5739" r="5097" b="84809"/>
          <a:stretch>
            <a:fillRect/>
          </a:stretch>
        </p:blipFill>
        <p:spPr bwMode="auto">
          <a:xfrm>
            <a:off x="10589985" y="5196115"/>
            <a:ext cx="2080986" cy="1153885"/>
          </a:xfrm>
          <a:prstGeom prst="rect">
            <a:avLst/>
          </a:prstGeom>
          <a:noFill/>
        </p:spPr>
      </p:pic>
      <p:sp>
        <p:nvSpPr>
          <p:cNvPr id="1028" name="AutoShape 4" descr="Лабораторная посуда | ОАО ЛИГА | Лабораторная мебель, Мобильные  лаборатории, Саратов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34971" y="4659085"/>
            <a:ext cx="564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Данилова Наталья Владимировна, учитель химии МБОУ СОШ № 4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657" y="6313714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23.03.2022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3214" t="73958" r="31072" b="24703"/>
          <a:stretch>
            <a:fillRect/>
          </a:stretch>
        </p:blipFill>
        <p:spPr bwMode="auto">
          <a:xfrm>
            <a:off x="0" y="6727371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13214" t="73958" r="31072" b="24703"/>
          <a:stretch>
            <a:fillRect/>
          </a:stretch>
        </p:blipFill>
        <p:spPr bwMode="auto">
          <a:xfrm>
            <a:off x="0" y="-14514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Урок &quot;Уксусная кислот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516" y="4099427"/>
            <a:ext cx="3066598" cy="2046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лабораторных колб, лаборатория, хим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2219" r="24356"/>
          <a:stretch>
            <a:fillRect/>
          </a:stretch>
        </p:blipFill>
        <p:spPr bwMode="auto">
          <a:xfrm>
            <a:off x="174171" y="4854468"/>
            <a:ext cx="798286" cy="1043236"/>
          </a:xfrm>
          <a:prstGeom prst="rect">
            <a:avLst/>
          </a:prstGeom>
          <a:noFill/>
        </p:spPr>
      </p:pic>
      <p:pic>
        <p:nvPicPr>
          <p:cNvPr id="13316" name="Picture 4" descr="Лабораторная посуда Лабораторные колбы Echipament de laborator Химия,  наука, стекло, лаборатория, биология png | PNGWing"/>
          <p:cNvPicPr>
            <a:picLocks noChangeAspect="1" noChangeArrowheads="1"/>
          </p:cNvPicPr>
          <p:nvPr/>
        </p:nvPicPr>
        <p:blipFill>
          <a:blip r:embed="rId4"/>
          <a:srcRect l="32199" t="13206" r="32052" b="17207"/>
          <a:stretch>
            <a:fillRect/>
          </a:stretch>
        </p:blipFill>
        <p:spPr bwMode="auto">
          <a:xfrm>
            <a:off x="10609943" y="6858000"/>
            <a:ext cx="1553029" cy="16429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13214" t="73958" r="31072" b="24703"/>
          <a:stretch>
            <a:fillRect/>
          </a:stretch>
        </p:blipFill>
        <p:spPr bwMode="auto">
          <a:xfrm>
            <a:off x="0" y="6727371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13214" t="73958" r="31072" b="24703"/>
          <a:stretch>
            <a:fillRect/>
          </a:stretch>
        </p:blipFill>
        <p:spPr bwMode="auto">
          <a:xfrm>
            <a:off x="0" y="-14514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997" y="1132112"/>
            <a:ext cx="8955313" cy="359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>
              <a:lnSpc>
                <a:spcPct val="8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– вид речевой деятельности, направленной на смысловое восприятие графически зафиксированного текста, получение и переработку письменной информации. Успешность данного вида деятельности ученика обеспечивается его читательской грамотностью. </a:t>
            </a:r>
          </a:p>
          <a:p>
            <a:pPr indent="449263" algn="just">
              <a:lnSpc>
                <a:spcPct val="8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  <a:p>
            <a:pPr indent="449263" algn="just">
              <a:lnSpc>
                <a:spcPct val="8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Логическое мышление –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по-средством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которого человек, опираясь на коды языка, становится способен отражать сложные связи, отношения, формировать понятия, делать выводы и решать сложные теоретические задачи.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314" y="348342"/>
            <a:ext cx="805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Ключевые понятия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49552" y="5207453"/>
            <a:ext cx="8956448" cy="2107746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– это один из способов мышления и умственного развития, так как учит размышлять, думать и говорить. Если научимся читать, научимся мыслить! Научимся мыслить, станем успешными и в обучении и в жизни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449263" algn="r"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 Сухомлинский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3214" t="73958" r="31072" b="24703"/>
          <a:stretch>
            <a:fillRect/>
          </a:stretch>
        </p:blipFill>
        <p:spPr bwMode="auto">
          <a:xfrm>
            <a:off x="0" y="6727371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3214" t="73958" r="31072" b="24703"/>
          <a:stretch>
            <a:fillRect/>
          </a:stretch>
        </p:blipFill>
        <p:spPr bwMode="auto">
          <a:xfrm>
            <a:off x="0" y="-14514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75773" y="909413"/>
            <a:ext cx="9085942" cy="1499961"/>
          </a:xfrm>
        </p:spPr>
        <p:txBody>
          <a:bodyPr>
            <a:normAutofit/>
          </a:bodyPr>
          <a:lstStyle/>
          <a:p>
            <a:pPr indent="261938" algn="just"/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смыслового чтения — максимально точно и полно понять содержание текста, уловить все детали и практически осмыслить извлеченную информацию. 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3338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Смысловое чтение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314" y="2261115"/>
            <a:ext cx="90278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смыслового чтения:</a:t>
            </a:r>
          </a:p>
          <a:p>
            <a:endParaRPr lang="ru-RU" sz="1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Просмотровое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происходит поиск конкретной информации или факта;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Ознакомительное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в тексте определяется главный смысл, ключевая информация;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Изучающее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зависимости от цели, происходит поиск полной и точной информации и дальнейшая ее интерпретация. Из всего написанного выделяется главное, а второстепенное опускается;</a:t>
            </a:r>
          </a:p>
          <a:p>
            <a:pPr lvl="0"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Рефлексивное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самое вдумчивое чтение. Во время такого процесса читающий предвосхищает будущие события, прочитав заголовок или по ходу чтения.</a:t>
            </a:r>
          </a:p>
          <a:p>
            <a:endParaRPr lang="ru-RU" dirty="0"/>
          </a:p>
        </p:txBody>
      </p:sp>
      <p:pic>
        <p:nvPicPr>
          <p:cNvPr id="16" name="Picture 2" descr="лабораторных колб, лаборатория, хим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2219" r="24356"/>
          <a:stretch>
            <a:fillRect/>
          </a:stretch>
        </p:blipFill>
        <p:spPr bwMode="auto">
          <a:xfrm>
            <a:off x="8403771" y="5638240"/>
            <a:ext cx="798286" cy="1043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3214" t="73958" r="31072" b="24703"/>
          <a:stretch>
            <a:fillRect/>
          </a:stretch>
        </p:blipFill>
        <p:spPr bwMode="auto">
          <a:xfrm>
            <a:off x="0" y="6727371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3214" t="73958" r="31072" b="24703"/>
          <a:stretch>
            <a:fillRect/>
          </a:stretch>
        </p:blipFill>
        <p:spPr bwMode="auto">
          <a:xfrm>
            <a:off x="0" y="-14514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7495" y="176440"/>
            <a:ext cx="8543925" cy="883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Смысловое чтение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48809" y="870864"/>
            <a:ext cx="8941934" cy="3889824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Оксид серы (IV)(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используют в пищевой промышленности в качестве консерванта (пищевая добавка Е220). Поскольку этот газ убивает микроорганизмы, им окуривают овощехранилища и склады. Это вещество также используют для отбеливания соломы, шёлка и шерсти, то есть материалов, которые нельзя отбеливать хлором.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Промышленный способ получения этого вещества заключается в сжигании серы или сульфидов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В лабораторных условиях его получают воздействием сильных кислот на сульфиты, например взаимодействием серной кислоты с сульфитом натрия, при этом образуется еще вода и сульфат натрия.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взаимодействии оксида серы (IV) с гидроксидом кальция образуется соль сульфит кальция. Это вещество применяется в промышленности как пищевая добавка Е226, консервант, для приготовления желе, мармелада, мороженого, напитков и фруктовых соков.</a:t>
            </a:r>
            <a:endParaRPr lang="ru-RU" sz="2000" dirty="0"/>
          </a:p>
        </p:txBody>
      </p:sp>
      <p:pic>
        <p:nvPicPr>
          <p:cNvPr id="14" name="Picture 2" descr="лабораторных колб, лаборатория, хим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2219" r="24356"/>
          <a:stretch>
            <a:fillRect/>
          </a:stretch>
        </p:blipFill>
        <p:spPr bwMode="auto">
          <a:xfrm>
            <a:off x="8977088" y="4360983"/>
            <a:ext cx="798286" cy="10432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4794" y="4817410"/>
            <a:ext cx="9593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Написать уравнение реакции получения оксида серы (IV) в лабораторных условиях;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Напишите уравнение реакции получения оксида серы (IV) в промышленности.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знания о химических свойствах оксидов, запишите уравнение реакции взаимодействия оксида серы (IV) с гидроксидом кальция , которое упомянуто в тексте.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543" y="4484916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по тексту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0" y="249012"/>
            <a:ext cx="8543925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 в 9 классе по теме «Периодическая система химических элементов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37" y="1564368"/>
            <a:ext cx="8840334" cy="4351338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этом урок я использую следующие задания, например: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Периодическая система химических элементов Д. И. Менделеева — богатое хранилище информации о химических элементах, их свойствах и свойствах их соединений, о закономерностях изменения этих свойств, о способах получения веществ, а также о нахождении их в природе. Так, например, известно,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что с увеличением порядкового номера химического элемента в периодах радиусы атомов уменьшаются, а в группах увеличиваются.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238125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Учитывая эти закономерности, расположите в порядке увеличения радиусов атомов следующие элементы: ( перечень элементов). Запишите обозначения элементов в нужной последовательности.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3214" t="73958" r="31072" b="24703"/>
          <a:stretch>
            <a:fillRect/>
          </a:stretch>
        </p:blipFill>
        <p:spPr bwMode="auto">
          <a:xfrm>
            <a:off x="0" y="6727371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214" t="73958" r="31072" b="24703"/>
          <a:stretch>
            <a:fillRect/>
          </a:stretch>
        </p:blipFill>
        <p:spPr bwMode="auto">
          <a:xfrm>
            <a:off x="0" y="-14514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лабораторных колб, лаборатория, хим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2219" r="24356"/>
          <a:stretch>
            <a:fillRect/>
          </a:stretch>
        </p:blipFill>
        <p:spPr bwMode="auto">
          <a:xfrm>
            <a:off x="8403771" y="5638240"/>
            <a:ext cx="798286" cy="1043236"/>
          </a:xfrm>
          <a:prstGeom prst="rect">
            <a:avLst/>
          </a:prstGeom>
          <a:noFill/>
        </p:spPr>
      </p:pic>
      <p:pic>
        <p:nvPicPr>
          <p:cNvPr id="7" name="Picture 6" descr="химия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8834" y="5503862"/>
            <a:ext cx="2076450" cy="155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528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72" y="365126"/>
            <a:ext cx="9289142" cy="592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Практико-ориентированные задания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теме «ВОДА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895" y="1161143"/>
            <a:ext cx="8543925" cy="5001306"/>
          </a:xfrm>
        </p:spPr>
        <p:txBody>
          <a:bodyPr>
            <a:normAutofit/>
          </a:bodyPr>
          <a:lstStyle/>
          <a:p>
            <a:pPr marL="0" indent="363538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Вода, которую употребляют люди в сыром виде и для приготовления различных блюд, должна быть качественной и безопасной для их здоровья. Важное место в этом занимает минерализация воды – концентрация растворённых в ней минеральных веществ в виде ионов.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Минерализация вод может происходить как естественным природным путем, так и промышленным, искусственно. В природе подземные реки принимают в свой состав ценные соли, микроэлементы и прочие частицы из пород, по которым они проходят.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3214" t="73958" r="31072" b="24703"/>
          <a:stretch>
            <a:fillRect/>
          </a:stretch>
        </p:blipFill>
        <p:spPr bwMode="auto">
          <a:xfrm>
            <a:off x="0" y="6727371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214" t="73958" r="31072" b="24703"/>
          <a:stretch>
            <a:fillRect/>
          </a:stretch>
        </p:blipFill>
        <p:spPr bwMode="auto">
          <a:xfrm>
            <a:off x="0" y="-14514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лабораторных колб, лаборатория, хими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2219" r="24356"/>
          <a:stretch>
            <a:fillRect/>
          </a:stretch>
        </p:blipFill>
        <p:spPr bwMode="auto">
          <a:xfrm>
            <a:off x="275772" y="4951775"/>
            <a:ext cx="1001486" cy="1308787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6FAA02C-EB0A-4451-9CF7-94D01AF6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002" y="3506333"/>
            <a:ext cx="4580255" cy="316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danilovanv\Desktop\22-03-2022_09-55-56 (1)\IMG_3672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1496" y="4913834"/>
            <a:ext cx="2827020" cy="241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danilovanv\Desktop\22-03-2022_09-55-56 (1)\IMG_3677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0750" y="3840240"/>
            <a:ext cx="2787650" cy="2350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9512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103086"/>
            <a:ext cx="8543925" cy="5073877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Минерализация бутилированной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воды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Карачинская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составляет 1-3 мг/л. При исследовании 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Карачинская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ней были обнаружены следующие катионы металлов: 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HCO</a:t>
            </a:r>
            <a:r>
              <a:rPr lang="ru-RU" sz="20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ru-RU" sz="20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, 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ru-RU" sz="20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Наличие одного из перечисленных ионов было доказано в результате добавления к воде раствора 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sz="20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Какое изменение наблюдается при проведении описанного опыта?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Присутствие какого катиона в воде можно определить добавлением нитрата серебра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AgNO3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3214" t="73958" r="31072" b="24703"/>
          <a:stretch>
            <a:fillRect/>
          </a:stretch>
        </p:blipFill>
        <p:spPr bwMode="auto">
          <a:xfrm>
            <a:off x="0" y="6727371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214" t="73958" r="31072" b="24703"/>
          <a:stretch>
            <a:fillRect/>
          </a:stretch>
        </p:blipFill>
        <p:spPr bwMode="auto">
          <a:xfrm>
            <a:off x="0" y="-14514"/>
            <a:ext cx="99060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372" y="365126"/>
            <a:ext cx="9289142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Практико-ориентированные задания по теме «ВОДА»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C:\Users\danilovanv\Desktop\22-03-2022_09-55-56 (1)\IMG_3672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1943" y="3461658"/>
            <a:ext cx="3585028" cy="298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 descr="https://donatmg.ru/upload/medialibrary/2ae/tab_1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172" y="4615542"/>
            <a:ext cx="1886857" cy="2242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82172" y="3338287"/>
            <a:ext cx="6313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Существуют следующие  виды воды (см.таблицу)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уровнем минерализации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какому виду воды и к какому семейству можно отнести воды: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Нагутская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и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Карачинская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Объект 8" descr="https://gastroscan.ru/handbook/images-aqua/nagutskaya-56-name-label-01.jpg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34" y="4775199"/>
            <a:ext cx="2791338" cy="1952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877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348</Words>
  <Application>Microsoft Office PowerPoint</Application>
  <PresentationFormat>Лист A4 (210x297 мм)</PresentationFormat>
  <Paragraphs>41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ОБРАЗОВАНИЕ ХАНТЫ-МАНСИЙСКОГО АВТОНОМНОГО ОКРУГА-ЮГРЫ  ГОРОДСКОЙ ОКРУГ ГОРОД  ПЫТЬ-ЯХ    МУНИЦИПАЛЬНОЕ БЮДЖЕТНОЕ ОБЩЕОБРАЗОВАТЕЛЬНОЕ УЧРЕЖДЕНИЕ СРЕДНЯЯ ОБЩЕОБРАЗОВАТЕЛЬНАЯ ШКОЛА № 4 </vt:lpstr>
      <vt:lpstr>Слайд 2</vt:lpstr>
      <vt:lpstr>Цель смыслового чтения — максимально точно и полно понять содержание текста, уловить все детали и практически осмыслить извлеченную информацию. </vt:lpstr>
      <vt:lpstr>Смысловое чтение</vt:lpstr>
      <vt:lpstr>Урок в 9 классе по теме «Периодическая система химических элементов» </vt:lpstr>
      <vt:lpstr>Практико-ориентированные задания по теме «ВОДА»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Чтение – это один из способов мышления и умственного развития, так как учит размышлять, думать и говорить. Если научимся читать, научимся мыслить! Научимся мыслить, станем успешными и в обучении и в жизни!»  В. А. Сухомлинский</dc:title>
  <dc:creator>Наталья Владимировна Данилова</dc:creator>
  <cp:lastModifiedBy>HOME</cp:lastModifiedBy>
  <cp:revision>53</cp:revision>
  <dcterms:created xsi:type="dcterms:W3CDTF">2022-03-22T10:01:49Z</dcterms:created>
  <dcterms:modified xsi:type="dcterms:W3CDTF">2022-03-23T05:33:08Z</dcterms:modified>
</cp:coreProperties>
</file>